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ontserrat" pitchFamily="2" charset="0"/>
      <p:regular r:id="rId15"/>
      <p:bold r:id="rId16"/>
      <p:italic r:id="rId17"/>
      <p:boldItalic r:id="rId18"/>
    </p:embeddedFont>
    <p:embeddedFont>
      <p:font typeface="Montserrat Bold" pitchFamily="2" charset="0"/>
      <p:regular r:id="rId19"/>
      <p:bold r:id="rId20"/>
    </p:embeddedFont>
    <p:embeddedFont>
      <p:font typeface="Montserrat Italics" panose="020B0604020202020204" charset="0"/>
      <p:regular r:id="rId21"/>
    </p:embeddedFont>
    <p:embeddedFont>
      <p:font typeface="Montserrat Medium" pitchFamily="2" charset="0"/>
      <p:regular r:id="rId22"/>
      <p:italic r:id="rId23"/>
    </p:embeddedFont>
    <p:embeddedFont>
      <p:font typeface="Montserrat Semi-Bold" panose="020B0604020202020204" charset="0"/>
      <p:regular r:id="rId24"/>
    </p:embeddedFont>
    <p:embeddedFont>
      <p:font typeface="Montserrat Semi-Bold Italics" panose="020B0604020202020204" charset="0"/>
      <p:regular r:id="rId25"/>
    </p:embeddedFont>
    <p:embeddedFont>
      <p:font typeface="Montserrat Ultra-Bold" panose="020B0604020202020204" charset="0"/>
      <p:regular r:id="rId26"/>
    </p:embeddedFont>
    <p:embeddedFont>
      <p:font typeface="Playfair Display" panose="00000500000000000000" pitchFamily="2" charset="0"/>
      <p:regular r:id="rId27"/>
    </p:embeddedFont>
    <p:embeddedFont>
      <p:font typeface="Playfair Display Bold" panose="020B0604020202020204" charset="0"/>
      <p:regular r:id="rId28"/>
    </p:embeddedFont>
    <p:embeddedFont>
      <p:font typeface="Playfair Display Italics" panose="020B0604020202020204" charset="0"/>
      <p:regular r:id="rId29"/>
    </p:embeddedFont>
    <p:embeddedFont>
      <p:font typeface="Playfair Display Medium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8471" y="1443966"/>
            <a:ext cx="6470848" cy="6470142"/>
            <a:chOff x="0" y="0"/>
            <a:chExt cx="8627797" cy="8626856"/>
          </a:xfrm>
        </p:grpSpPr>
        <p:sp>
          <p:nvSpPr>
            <p:cNvPr id="3" name="AutoShape 3"/>
            <p:cNvSpPr/>
            <p:nvPr/>
          </p:nvSpPr>
          <p:spPr>
            <a:xfrm flipV="1">
              <a:off x="2214" y="25303"/>
              <a:ext cx="8623369" cy="754573"/>
            </a:xfrm>
            <a:prstGeom prst="line">
              <a:avLst/>
            </a:prstGeom>
            <a:ln w="50800" cap="flat">
              <a:solidFill>
                <a:srgbClr val="4E342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AutoShape 4"/>
            <p:cNvSpPr/>
            <p:nvPr/>
          </p:nvSpPr>
          <p:spPr>
            <a:xfrm flipH="1" flipV="1">
              <a:off x="158857" y="28308"/>
              <a:ext cx="1023964" cy="8595544"/>
            </a:xfrm>
            <a:prstGeom prst="line">
              <a:avLst/>
            </a:prstGeom>
            <a:ln w="50800" cap="flat">
              <a:solidFill>
                <a:srgbClr val="4E342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02644" y="6376727"/>
            <a:ext cx="6205858" cy="214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61"/>
              </a:lnSpc>
              <a:spcBef>
                <a:spcPct val="0"/>
              </a:spcBef>
            </a:pPr>
            <a:r>
              <a:rPr lang="en-US" sz="12544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Manual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02644" y="7987295"/>
            <a:ext cx="6205858" cy="163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360"/>
              </a:lnSpc>
              <a:spcBef>
                <a:spcPct val="0"/>
              </a:spcBef>
            </a:pPr>
            <a:r>
              <a:rPr lang="en-US" sz="9543" b="1">
                <a:solidFill>
                  <a:srgbClr val="8B2E3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 </a:t>
            </a:r>
            <a:r>
              <a:rPr lang="en-US" sz="9543" b="1" u="none" strike="noStrike">
                <a:solidFill>
                  <a:srgbClr val="8B2E3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Marca</a:t>
            </a:r>
          </a:p>
        </p:txBody>
      </p:sp>
      <p:grpSp>
        <p:nvGrpSpPr>
          <p:cNvPr id="7" name="Group 7"/>
          <p:cNvGrpSpPr/>
          <p:nvPr/>
        </p:nvGrpSpPr>
        <p:grpSpPr>
          <a:xfrm rot="-10521134">
            <a:off x="13070475" y="5320548"/>
            <a:ext cx="4554787" cy="4554291"/>
            <a:chOff x="0" y="0"/>
            <a:chExt cx="6073050" cy="6072387"/>
          </a:xfrm>
        </p:grpSpPr>
        <p:sp>
          <p:nvSpPr>
            <p:cNvPr id="8" name="AutoShape 8"/>
            <p:cNvSpPr/>
            <p:nvPr/>
          </p:nvSpPr>
          <p:spPr>
            <a:xfrm flipV="1">
              <a:off x="1559" y="17811"/>
              <a:ext cx="6069933" cy="531139"/>
            </a:xfrm>
            <a:prstGeom prst="line">
              <a:avLst/>
            </a:prstGeom>
            <a:ln w="35758" cap="flat">
              <a:solidFill>
                <a:srgbClr val="4E342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111818" y="19926"/>
              <a:ext cx="720761" cy="6050347"/>
            </a:xfrm>
            <a:prstGeom prst="line">
              <a:avLst/>
            </a:prstGeom>
            <a:ln w="35758" cap="flat">
              <a:solidFill>
                <a:srgbClr val="4E342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144000" y="287547"/>
            <a:ext cx="7297693" cy="6131567"/>
          </a:xfrm>
          <a:custGeom>
            <a:avLst/>
            <a:gdLst/>
            <a:ahLst/>
            <a:cxnLst/>
            <a:rect l="l" t="t" r="r" b="b"/>
            <a:pathLst>
              <a:path w="7297693" h="6131567">
                <a:moveTo>
                  <a:pt x="0" y="0"/>
                </a:moveTo>
                <a:lnTo>
                  <a:pt x="7297693" y="0"/>
                </a:lnTo>
                <a:lnTo>
                  <a:pt x="7297693" y="6131567"/>
                </a:lnTo>
                <a:lnTo>
                  <a:pt x="0" y="6131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19" t="-27823" r="-17068" b="-276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401999">
            <a:off x="1940737" y="1950769"/>
            <a:ext cx="5482590" cy="7579043"/>
          </a:xfrm>
          <a:custGeom>
            <a:avLst/>
            <a:gdLst/>
            <a:ahLst/>
            <a:cxnLst/>
            <a:rect l="l" t="t" r="r" b="b"/>
            <a:pathLst>
              <a:path w="5482590" h="7579043">
                <a:moveTo>
                  <a:pt x="0" y="0"/>
                </a:moveTo>
                <a:lnTo>
                  <a:pt x="5482590" y="0"/>
                </a:lnTo>
                <a:lnTo>
                  <a:pt x="5482590" y="7579042"/>
                </a:lnTo>
                <a:lnTo>
                  <a:pt x="0" y="7579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83" t="-50565" r="-19383" b="-8"/>
            </a:stretch>
          </a:blipFill>
          <a:ln w="66675" cap="sq">
            <a:solidFill>
              <a:srgbClr val="1B1B1E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6107358">
            <a:off x="14343811" y="1702239"/>
            <a:ext cx="3059575" cy="3059241"/>
            <a:chOff x="0" y="0"/>
            <a:chExt cx="4079433" cy="4078988"/>
          </a:xfrm>
        </p:grpSpPr>
        <p:sp>
          <p:nvSpPr>
            <p:cNvPr id="4" name="AutoShape 4"/>
            <p:cNvSpPr/>
            <p:nvPr/>
          </p:nvSpPr>
          <p:spPr>
            <a:xfrm flipV="1">
              <a:off x="1047" y="11964"/>
              <a:ext cx="4077339" cy="356781"/>
            </a:xfrm>
            <a:prstGeom prst="line">
              <a:avLst/>
            </a:prstGeom>
            <a:ln w="24019" cap="flat">
              <a:solidFill>
                <a:srgbClr val="4E342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AutoShape 5"/>
            <p:cNvSpPr/>
            <p:nvPr/>
          </p:nvSpPr>
          <p:spPr>
            <a:xfrm flipH="1" flipV="1">
              <a:off x="75111" y="13385"/>
              <a:ext cx="484155" cy="4064183"/>
            </a:xfrm>
            <a:prstGeom prst="line">
              <a:avLst/>
            </a:prstGeom>
            <a:ln w="24019" cap="flat">
              <a:solidFill>
                <a:srgbClr val="4E342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 rot="302338">
            <a:off x="10603474" y="6175129"/>
            <a:ext cx="3149699" cy="3050700"/>
            <a:chOff x="0" y="0"/>
            <a:chExt cx="4199599" cy="4067600"/>
          </a:xfrm>
        </p:grpSpPr>
        <p:sp>
          <p:nvSpPr>
            <p:cNvPr id="7" name="AutoShape 7"/>
            <p:cNvSpPr/>
            <p:nvPr/>
          </p:nvSpPr>
          <p:spPr>
            <a:xfrm flipH="1" flipV="1">
              <a:off x="10782" y="1264"/>
              <a:ext cx="476640" cy="4065071"/>
            </a:xfrm>
            <a:prstGeom prst="line">
              <a:avLst/>
            </a:prstGeom>
            <a:ln w="21711" cap="flat">
              <a:solidFill>
                <a:srgbClr val="1B1B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109041" y="3625834"/>
              <a:ext cx="4090159" cy="150286"/>
            </a:xfrm>
            <a:prstGeom prst="line">
              <a:avLst/>
            </a:prstGeom>
            <a:ln w="21711" cap="flat">
              <a:solidFill>
                <a:srgbClr val="1B1B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72963" y="6234289"/>
            <a:ext cx="9502621" cy="312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cor Grafite por ser uma cor neutra escura.</a:t>
            </a: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Azul Petróleo que traz confiança e tecnologia.</a:t>
            </a: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Marrom Escuro remete ao hambúrguer, madeira, rusticidade.</a:t>
            </a:r>
          </a:p>
          <a:p>
            <a:pPr algn="l">
              <a:lnSpc>
                <a:spcPts val="3599"/>
              </a:lnSpc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Vermelho Bordô transmite energia e apetite.</a:t>
            </a:r>
          </a:p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1B1B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Bege claro  por ser uma cor neutra e clara para trabalhar o contraste.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129692"/>
            <a:ext cx="4979929" cy="153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74"/>
              </a:lnSpc>
            </a:pPr>
            <a:r>
              <a:rPr lang="en-US" sz="12100" b="1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6862" y="1219200"/>
            <a:ext cx="4971767" cy="97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4"/>
              </a:lnSpc>
            </a:pPr>
            <a:r>
              <a:rPr lang="en-US" sz="7664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Paleta 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878939"/>
            <a:ext cx="3823648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852348" y="4095324"/>
            <a:ext cx="1696895" cy="1700815"/>
            <a:chOff x="0" y="0"/>
            <a:chExt cx="446919" cy="4479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919" cy="447951"/>
            </a:xfrm>
            <a:custGeom>
              <a:avLst/>
              <a:gdLst/>
              <a:ahLst/>
              <a:cxnLst/>
              <a:rect l="l" t="t" r="r" b="b"/>
              <a:pathLst>
                <a:path w="446919" h="447951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4E342E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903799" y="4750453"/>
            <a:ext cx="1593993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F5F0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#4E342E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940524" y="4095324"/>
            <a:ext cx="1696895" cy="1700815"/>
            <a:chOff x="0" y="0"/>
            <a:chExt cx="446919" cy="4479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6919" cy="447951"/>
            </a:xfrm>
            <a:custGeom>
              <a:avLst/>
              <a:gdLst/>
              <a:ahLst/>
              <a:cxnLst/>
              <a:rect l="l" t="t" r="r" b="b"/>
              <a:pathLst>
                <a:path w="446919" h="447951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264653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991975" y="4750453"/>
            <a:ext cx="1593993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F5F0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#264653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675995" y="4095324"/>
            <a:ext cx="1696895" cy="1700815"/>
            <a:chOff x="0" y="0"/>
            <a:chExt cx="446919" cy="4479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6919" cy="447951"/>
            </a:xfrm>
            <a:custGeom>
              <a:avLst/>
              <a:gdLst/>
              <a:ahLst/>
              <a:cxnLst/>
              <a:rect l="l" t="t" r="r" b="b"/>
              <a:pathLst>
                <a:path w="446919" h="447951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F5F0E6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731913" y="4750453"/>
            <a:ext cx="1593993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1B1B1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#F5F0E6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764172" y="4095324"/>
            <a:ext cx="1696895" cy="1700815"/>
            <a:chOff x="0" y="0"/>
            <a:chExt cx="446919" cy="44795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6919" cy="447951"/>
            </a:xfrm>
            <a:custGeom>
              <a:avLst/>
              <a:gdLst/>
              <a:ahLst/>
              <a:cxnLst/>
              <a:rect l="l" t="t" r="r" b="b"/>
              <a:pathLst>
                <a:path w="446919" h="447951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8B2E3C"/>
            </a:solidFill>
            <a:ln w="38100" cap="sq">
              <a:solidFill>
                <a:srgbClr val="F5F0E6"/>
              </a:solidFill>
              <a:prstDash val="solid"/>
              <a:miter/>
            </a:ln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15623" y="4750453"/>
            <a:ext cx="1593993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5F0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#8B2E3C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28700" y="4095324"/>
            <a:ext cx="1696895" cy="1700815"/>
            <a:chOff x="0" y="0"/>
            <a:chExt cx="446919" cy="4479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6919" cy="447951"/>
            </a:xfrm>
            <a:custGeom>
              <a:avLst/>
              <a:gdLst/>
              <a:ahLst/>
              <a:cxnLst/>
              <a:rect l="l" t="t" r="r" b="b"/>
              <a:pathLst>
                <a:path w="446919" h="447951">
                  <a:moveTo>
                    <a:pt x="0" y="0"/>
                  </a:moveTo>
                  <a:lnTo>
                    <a:pt x="446919" y="0"/>
                  </a:lnTo>
                  <a:lnTo>
                    <a:pt x="446919" y="447951"/>
                  </a:lnTo>
                  <a:lnTo>
                    <a:pt x="0" y="447951"/>
                  </a:lnTo>
                  <a:close/>
                </a:path>
              </a:pathLst>
            </a:custGeom>
            <a:solidFill>
              <a:srgbClr val="1B1B1E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38100"/>
              <a:ext cx="446919" cy="409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80151" y="4750453"/>
            <a:ext cx="1593993" cy="3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99"/>
              </a:lnSpc>
              <a:spcBef>
                <a:spcPct val="0"/>
              </a:spcBef>
            </a:pPr>
            <a:r>
              <a:rPr lang="en-US" sz="2499" b="1">
                <a:solidFill>
                  <a:srgbClr val="F5F0E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#1B1B1E</a:t>
            </a:r>
          </a:p>
        </p:txBody>
      </p:sp>
      <p:sp>
        <p:nvSpPr>
          <p:cNvPr id="33" name="Freeform 33"/>
          <p:cNvSpPr/>
          <p:nvPr/>
        </p:nvSpPr>
        <p:spPr>
          <a:xfrm>
            <a:off x="11036617" y="4762500"/>
            <a:ext cx="3716655" cy="3832860"/>
          </a:xfrm>
          <a:custGeom>
            <a:avLst/>
            <a:gdLst/>
            <a:ahLst/>
            <a:cxnLst/>
            <a:rect l="l" t="t" r="r" b="b"/>
            <a:pathLst>
              <a:path w="3716655" h="3832860">
                <a:moveTo>
                  <a:pt x="0" y="0"/>
                </a:moveTo>
                <a:lnTo>
                  <a:pt x="3716655" y="0"/>
                </a:lnTo>
                <a:lnTo>
                  <a:pt x="3716655" y="3832860"/>
                </a:lnTo>
                <a:lnTo>
                  <a:pt x="0" y="3832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740" b="-12711"/>
            </a:stretch>
          </a:blipFill>
          <a:ln w="66675" cap="sq">
            <a:solidFill>
              <a:srgbClr val="1B1B1E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34" name="Group 34"/>
          <p:cNvGrpSpPr/>
          <p:nvPr/>
        </p:nvGrpSpPr>
        <p:grpSpPr>
          <a:xfrm rot="348653">
            <a:off x="12709371" y="2033761"/>
            <a:ext cx="4307848" cy="3260228"/>
            <a:chOff x="0" y="0"/>
            <a:chExt cx="584956" cy="44270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4956" cy="442702"/>
            </a:xfrm>
            <a:custGeom>
              <a:avLst/>
              <a:gdLst/>
              <a:ahLst/>
              <a:cxnLst/>
              <a:rect l="l" t="t" r="r" b="b"/>
              <a:pathLst>
                <a:path w="584956" h="442702">
                  <a:moveTo>
                    <a:pt x="0" y="0"/>
                  </a:moveTo>
                  <a:lnTo>
                    <a:pt x="584956" y="0"/>
                  </a:lnTo>
                  <a:lnTo>
                    <a:pt x="584956" y="442702"/>
                  </a:lnTo>
                  <a:lnTo>
                    <a:pt x="0" y="442702"/>
                  </a:lnTo>
                  <a:close/>
                </a:path>
              </a:pathLst>
            </a:custGeom>
            <a:blipFill>
              <a:blip r:embed="rId4"/>
              <a:stretch>
                <a:fillRect l="-242840" t="-235966" r="-126880" b="-77805"/>
              </a:stretch>
            </a:blipFill>
            <a:ln w="85725" cap="sq">
              <a:solidFill>
                <a:srgbClr val="4E342E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2063017"/>
            <a:ext cx="7117141" cy="122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21"/>
              </a:lnSpc>
            </a:pPr>
            <a:r>
              <a:rPr lang="en-US" sz="9596" b="1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Tipografia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6862" y="1219200"/>
            <a:ext cx="4971767" cy="97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4"/>
              </a:lnSpc>
            </a:pPr>
            <a:r>
              <a:rPr lang="en-US" sz="7664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Fontes &amp;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247135" y="4392934"/>
            <a:ext cx="4797319" cy="1599059"/>
            <a:chOff x="0" y="0"/>
            <a:chExt cx="6396425" cy="2132079"/>
          </a:xfrm>
        </p:grpSpPr>
        <p:sp>
          <p:nvSpPr>
            <p:cNvPr id="6" name="TextBox 6"/>
            <p:cNvSpPr txBox="1"/>
            <p:nvPr/>
          </p:nvSpPr>
          <p:spPr>
            <a:xfrm>
              <a:off x="0" y="38100"/>
              <a:ext cx="4970992" cy="35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10">
                  <a:solidFill>
                    <a:srgbClr val="8B2E3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Montserrat - ExtraBold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81671"/>
              <a:ext cx="6396425" cy="1150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00"/>
                </a:lnSpc>
                <a:spcBef>
                  <a:spcPct val="0"/>
                </a:spcBef>
              </a:pPr>
              <a:r>
                <a:rPr lang="en-US" sz="2000" b="1" u="none">
                  <a:solidFill>
                    <a:srgbClr val="8B2E3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ABCDEFGHIJKLMNOPQRSTUVWXYZ abcdefghijklmnopqrstuvwxyz 1234567890!@#$%^&amp;*()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47135" y="6393260"/>
            <a:ext cx="5234783" cy="1495527"/>
            <a:chOff x="0" y="0"/>
            <a:chExt cx="6979711" cy="1994036"/>
          </a:xfrm>
        </p:grpSpPr>
        <p:sp>
          <p:nvSpPr>
            <p:cNvPr id="9" name="TextBox 9"/>
            <p:cNvSpPr txBox="1"/>
            <p:nvPr/>
          </p:nvSpPr>
          <p:spPr>
            <a:xfrm>
              <a:off x="0" y="38100"/>
              <a:ext cx="4012921" cy="35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00"/>
                </a:lnSpc>
                <a:spcBef>
                  <a:spcPct val="0"/>
                </a:spcBef>
              </a:pPr>
              <a:r>
                <a:rPr lang="en-US" sz="2000" b="1" spc="-10">
                  <a:solidFill>
                    <a:srgbClr val="264653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Playfair Display - Medium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43628"/>
              <a:ext cx="6979711" cy="1150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00"/>
                </a:lnSpc>
                <a:spcBef>
                  <a:spcPct val="0"/>
                </a:spcBef>
              </a:pPr>
              <a:r>
                <a:rPr lang="en-US" sz="2000" b="1" u="none">
                  <a:solidFill>
                    <a:srgbClr val="264653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ABCDEFGHIJKLMNOPQRSTUVWXYZ abcdefghijklmnopqrstuvwxyz 1234567890!@#$%^&amp;*()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475743" y="4106681"/>
            <a:ext cx="0" cy="4222808"/>
          </a:xfrm>
          <a:prstGeom prst="line">
            <a:avLst/>
          </a:prstGeom>
          <a:ln w="66675" cap="flat">
            <a:solidFill>
              <a:srgbClr val="4E34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2243546" y="4560705"/>
            <a:ext cx="3270822" cy="3211896"/>
            <a:chOff x="0" y="0"/>
            <a:chExt cx="4361096" cy="428252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24432"/>
              <a:ext cx="4361096" cy="3837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201"/>
                </a:lnSpc>
                <a:spcBef>
                  <a:spcPct val="0"/>
                </a:spcBef>
              </a:pPr>
              <a:r>
                <a:rPr lang="en-US" sz="17286" b="1" u="none" strike="noStrike">
                  <a:solidFill>
                    <a:srgbClr val="8B2E3C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Aa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99823"/>
              <a:ext cx="4361096" cy="282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9"/>
                </a:lnSpc>
                <a:spcBef>
                  <a:spcPct val="0"/>
                </a:spcBef>
              </a:pPr>
              <a:r>
                <a:rPr lang="en-US" sz="1599" b="1" spc="-7">
                  <a:solidFill>
                    <a:srgbClr val="264653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Montserrat - ExtraBold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4361096" cy="400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037"/>
                </a:lnSpc>
                <a:spcBef>
                  <a:spcPct val="0"/>
                </a:spcBef>
              </a:pPr>
              <a:r>
                <a:rPr lang="en-US" sz="2263" b="1" spc="-113">
                  <a:solidFill>
                    <a:srgbClr val="264653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Fonte do cabeçalho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30271" y="4612137"/>
            <a:ext cx="3270822" cy="3211858"/>
            <a:chOff x="0" y="0"/>
            <a:chExt cx="4361096" cy="428247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33957"/>
              <a:ext cx="4361096" cy="3827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201"/>
                </a:lnSpc>
                <a:spcBef>
                  <a:spcPct val="0"/>
                </a:spcBef>
              </a:pPr>
              <a:r>
                <a:rPr lang="en-US" sz="17286" b="1" u="none" strike="noStrike">
                  <a:solidFill>
                    <a:srgbClr val="8B2E3C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Aa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999773"/>
              <a:ext cx="4361096" cy="282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99"/>
                </a:lnSpc>
                <a:spcBef>
                  <a:spcPct val="0"/>
                </a:spcBef>
              </a:pPr>
              <a:r>
                <a:rPr lang="en-US" sz="1599" b="1" spc="-7">
                  <a:solidFill>
                    <a:srgbClr val="264653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Playfair Display - Medium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6675"/>
              <a:ext cx="4361096" cy="391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037"/>
                </a:lnSpc>
                <a:spcBef>
                  <a:spcPct val="0"/>
                </a:spcBef>
              </a:pPr>
              <a:r>
                <a:rPr lang="en-US" sz="2263" b="1" spc="-113">
                  <a:solidFill>
                    <a:srgbClr val="264653"/>
                  </a:solidFill>
                  <a:latin typeface="Playfair Display Medium"/>
                  <a:ea typeface="Playfair Display Medium"/>
                  <a:cs typeface="Playfair Display Medium"/>
                  <a:sym typeface="Playfair Display Medium"/>
                </a:rPr>
                <a:t>Fonte do corpo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9878939"/>
            <a:ext cx="3719585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6107358">
            <a:off x="5700686" y="3723494"/>
            <a:ext cx="2719214" cy="2739586"/>
            <a:chOff x="0" y="0"/>
            <a:chExt cx="3625619" cy="3652781"/>
          </a:xfrm>
        </p:grpSpPr>
        <p:sp>
          <p:nvSpPr>
            <p:cNvPr id="4" name="AutoShape 4"/>
            <p:cNvSpPr/>
            <p:nvPr/>
          </p:nvSpPr>
          <p:spPr>
            <a:xfrm flipV="1">
              <a:off x="3484" y="39818"/>
              <a:ext cx="3618650" cy="316644"/>
            </a:xfrm>
            <a:prstGeom prst="line">
              <a:avLst/>
            </a:prstGeom>
            <a:ln w="79940" cap="flat">
              <a:solidFill>
                <a:srgbClr val="8B2E3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AutoShape 5"/>
            <p:cNvSpPr/>
            <p:nvPr/>
          </p:nvSpPr>
          <p:spPr>
            <a:xfrm flipH="1" flipV="1">
              <a:off x="69217" y="41079"/>
              <a:ext cx="429689" cy="3606974"/>
            </a:xfrm>
            <a:prstGeom prst="line">
              <a:avLst/>
            </a:prstGeom>
            <a:ln w="79940" cap="flat">
              <a:solidFill>
                <a:srgbClr val="8B2E3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1754" y="6490791"/>
            <a:ext cx="2770604" cy="2648531"/>
            <a:chOff x="0" y="0"/>
            <a:chExt cx="3694139" cy="3531375"/>
          </a:xfrm>
        </p:grpSpPr>
        <p:sp>
          <p:nvSpPr>
            <p:cNvPr id="7" name="AutoShape 7"/>
            <p:cNvSpPr/>
            <p:nvPr/>
          </p:nvSpPr>
          <p:spPr>
            <a:xfrm flipH="1" flipV="1">
              <a:off x="69920" y="8198"/>
              <a:ext cx="412140" cy="3514978"/>
            </a:xfrm>
            <a:prstGeom prst="line">
              <a:avLst/>
            </a:prstGeom>
            <a:ln w="140797" cap="flat">
              <a:solidFill>
                <a:srgbClr val="8B2E3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154883" y="3142284"/>
              <a:ext cx="3536671" cy="129949"/>
            </a:xfrm>
            <a:prstGeom prst="line">
              <a:avLst/>
            </a:prstGeom>
            <a:ln w="140797" cap="flat">
              <a:solidFill>
                <a:srgbClr val="8B2E3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 rot="-2090811">
            <a:off x="4475574" y="7604282"/>
            <a:ext cx="2127965" cy="1149101"/>
          </a:xfrm>
          <a:custGeom>
            <a:avLst/>
            <a:gdLst/>
            <a:ahLst/>
            <a:cxnLst/>
            <a:rect l="l" t="t" r="r" b="b"/>
            <a:pathLst>
              <a:path w="2127965" h="1149101">
                <a:moveTo>
                  <a:pt x="0" y="0"/>
                </a:moveTo>
                <a:lnTo>
                  <a:pt x="2127965" y="0"/>
                </a:lnTo>
                <a:lnTo>
                  <a:pt x="2127965" y="1149101"/>
                </a:lnTo>
                <a:lnTo>
                  <a:pt x="0" y="1149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2051053" y="4307704"/>
            <a:ext cx="3682610" cy="2591637"/>
          </a:xfrm>
          <a:custGeom>
            <a:avLst/>
            <a:gdLst/>
            <a:ahLst/>
            <a:cxnLst/>
            <a:rect l="l" t="t" r="r" b="b"/>
            <a:pathLst>
              <a:path w="3682610" h="2591637">
                <a:moveTo>
                  <a:pt x="0" y="0"/>
                </a:moveTo>
                <a:lnTo>
                  <a:pt x="3682610" y="0"/>
                </a:lnTo>
                <a:lnTo>
                  <a:pt x="3682610" y="2591637"/>
                </a:lnTo>
                <a:lnTo>
                  <a:pt x="0" y="2591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026632" y="2468554"/>
            <a:ext cx="2755214" cy="3678300"/>
          </a:xfrm>
          <a:custGeom>
            <a:avLst/>
            <a:gdLst/>
            <a:ahLst/>
            <a:cxnLst/>
            <a:rect l="l" t="t" r="r" b="b"/>
            <a:pathLst>
              <a:path w="2755214" h="3678300">
                <a:moveTo>
                  <a:pt x="0" y="0"/>
                </a:moveTo>
                <a:lnTo>
                  <a:pt x="2755214" y="0"/>
                </a:lnTo>
                <a:lnTo>
                  <a:pt x="2755214" y="3678300"/>
                </a:lnTo>
                <a:lnTo>
                  <a:pt x="0" y="36783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356"/>
            </a:stretch>
          </a:blipFill>
          <a:ln w="66675" cap="sq">
            <a:solidFill>
              <a:srgbClr val="1B1B1E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 rot="216000">
            <a:off x="12927162" y="2038225"/>
            <a:ext cx="3775710" cy="4747260"/>
            <a:chOff x="0" y="0"/>
            <a:chExt cx="584956" cy="7354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4956" cy="735475"/>
            </a:xfrm>
            <a:custGeom>
              <a:avLst/>
              <a:gdLst/>
              <a:ahLst/>
              <a:cxnLst/>
              <a:rect l="l" t="t" r="r" b="b"/>
              <a:pathLst>
                <a:path w="584956" h="735475">
                  <a:moveTo>
                    <a:pt x="0" y="0"/>
                  </a:moveTo>
                  <a:lnTo>
                    <a:pt x="584956" y="0"/>
                  </a:lnTo>
                  <a:lnTo>
                    <a:pt x="584956" y="735475"/>
                  </a:lnTo>
                  <a:lnTo>
                    <a:pt x="0" y="735475"/>
                  </a:lnTo>
                  <a:close/>
                </a:path>
              </a:pathLst>
            </a:custGeom>
            <a:blipFill>
              <a:blip r:embed="rId8"/>
              <a:stretch>
                <a:fillRect l="-329995" t="-97227" r="-19380" b="-41044"/>
              </a:stretch>
            </a:blipFill>
            <a:ln w="85725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 rot="216000">
            <a:off x="10479483" y="6190573"/>
            <a:ext cx="3895725" cy="2948328"/>
            <a:chOff x="0" y="0"/>
            <a:chExt cx="584956" cy="4427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4956" cy="442702"/>
            </a:xfrm>
            <a:custGeom>
              <a:avLst/>
              <a:gdLst/>
              <a:ahLst/>
              <a:cxnLst/>
              <a:rect l="l" t="t" r="r" b="b"/>
              <a:pathLst>
                <a:path w="584956" h="442702">
                  <a:moveTo>
                    <a:pt x="0" y="0"/>
                  </a:moveTo>
                  <a:lnTo>
                    <a:pt x="584956" y="0"/>
                  </a:lnTo>
                  <a:lnTo>
                    <a:pt x="584956" y="442702"/>
                  </a:lnTo>
                  <a:lnTo>
                    <a:pt x="0" y="442702"/>
                  </a:lnTo>
                  <a:close/>
                </a:path>
              </a:pathLst>
            </a:custGeom>
            <a:blipFill>
              <a:blip r:embed="rId8"/>
              <a:stretch>
                <a:fillRect l="-242840" t="-235966" r="-126880" b="-77805"/>
              </a:stretch>
            </a:blipFill>
            <a:ln w="85725" cap="sq">
              <a:solidFill>
                <a:srgbClr val="4E342E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2063017"/>
            <a:ext cx="7117141" cy="122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21"/>
              </a:lnSpc>
            </a:pPr>
            <a:r>
              <a:rPr lang="en-US" sz="9596" b="1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Elementos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6862" y="1219200"/>
            <a:ext cx="4971767" cy="97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4"/>
              </a:lnSpc>
            </a:pPr>
            <a:r>
              <a:rPr lang="en-US" sz="7664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Fotos &amp;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9878939"/>
            <a:ext cx="3746098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  <p:sp>
        <p:nvSpPr>
          <p:cNvPr id="19" name="Freeform 19"/>
          <p:cNvSpPr/>
          <p:nvPr/>
        </p:nvSpPr>
        <p:spPr>
          <a:xfrm rot="-2090811" flipV="1">
            <a:off x="5996311" y="7895178"/>
            <a:ext cx="2127965" cy="1149101"/>
          </a:xfrm>
          <a:custGeom>
            <a:avLst/>
            <a:gdLst/>
            <a:ahLst/>
            <a:cxnLst/>
            <a:rect l="l" t="t" r="r" b="b"/>
            <a:pathLst>
              <a:path w="2127965" h="1149101">
                <a:moveTo>
                  <a:pt x="0" y="1149101"/>
                </a:moveTo>
                <a:lnTo>
                  <a:pt x="2127965" y="1149101"/>
                </a:lnTo>
                <a:lnTo>
                  <a:pt x="2127965" y="0"/>
                </a:lnTo>
                <a:lnTo>
                  <a:pt x="0" y="0"/>
                </a:lnTo>
                <a:lnTo>
                  <a:pt x="0" y="114910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9593219">
            <a:off x="5006806" y="7621509"/>
            <a:ext cx="1244305" cy="671925"/>
          </a:xfrm>
          <a:custGeom>
            <a:avLst/>
            <a:gdLst/>
            <a:ahLst/>
            <a:cxnLst/>
            <a:rect l="l" t="t" r="r" b="b"/>
            <a:pathLst>
              <a:path w="1244305" h="671925">
                <a:moveTo>
                  <a:pt x="0" y="0"/>
                </a:moveTo>
                <a:lnTo>
                  <a:pt x="1244305" y="0"/>
                </a:lnTo>
                <a:lnTo>
                  <a:pt x="1244305" y="671925"/>
                </a:lnTo>
                <a:lnTo>
                  <a:pt x="0" y="67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2207474">
            <a:off x="10755762" y="1579200"/>
            <a:ext cx="1123641" cy="606766"/>
          </a:xfrm>
          <a:custGeom>
            <a:avLst/>
            <a:gdLst/>
            <a:ahLst/>
            <a:cxnLst/>
            <a:rect l="l" t="t" r="r" b="b"/>
            <a:pathLst>
              <a:path w="1123641" h="606766">
                <a:moveTo>
                  <a:pt x="0" y="0"/>
                </a:moveTo>
                <a:lnTo>
                  <a:pt x="1123641" y="0"/>
                </a:lnTo>
                <a:lnTo>
                  <a:pt x="1123641" y="606767"/>
                </a:lnTo>
                <a:lnTo>
                  <a:pt x="0" y="606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1520609">
            <a:off x="12031857" y="4618114"/>
            <a:ext cx="1369468" cy="739513"/>
          </a:xfrm>
          <a:custGeom>
            <a:avLst/>
            <a:gdLst/>
            <a:ahLst/>
            <a:cxnLst/>
            <a:rect l="l" t="t" r="r" b="b"/>
            <a:pathLst>
              <a:path w="1369468" h="739513">
                <a:moveTo>
                  <a:pt x="0" y="0"/>
                </a:moveTo>
                <a:lnTo>
                  <a:pt x="1369469" y="0"/>
                </a:lnTo>
                <a:lnTo>
                  <a:pt x="1369469" y="739513"/>
                </a:lnTo>
                <a:lnTo>
                  <a:pt x="0" y="739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952539" y="2462015"/>
            <a:ext cx="5996659" cy="5038430"/>
          </a:xfrm>
          <a:custGeom>
            <a:avLst/>
            <a:gdLst/>
            <a:ahLst/>
            <a:cxnLst/>
            <a:rect l="l" t="t" r="r" b="b"/>
            <a:pathLst>
              <a:path w="5996659" h="5038430">
                <a:moveTo>
                  <a:pt x="0" y="0"/>
                </a:moveTo>
                <a:lnTo>
                  <a:pt x="5996659" y="0"/>
                </a:lnTo>
                <a:lnTo>
                  <a:pt x="5996659" y="5038430"/>
                </a:lnTo>
                <a:lnTo>
                  <a:pt x="0" y="503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19" t="-27823" r="-17068" b="-276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1941221" flipH="1">
            <a:off x="5267805" y="2828601"/>
            <a:ext cx="1369468" cy="739513"/>
          </a:xfrm>
          <a:custGeom>
            <a:avLst/>
            <a:gdLst/>
            <a:ahLst/>
            <a:cxnLst/>
            <a:rect l="l" t="t" r="r" b="b"/>
            <a:pathLst>
              <a:path w="1369468" h="739513">
                <a:moveTo>
                  <a:pt x="1369469" y="0"/>
                </a:moveTo>
                <a:lnTo>
                  <a:pt x="0" y="0"/>
                </a:lnTo>
                <a:lnTo>
                  <a:pt x="0" y="739513"/>
                </a:lnTo>
                <a:lnTo>
                  <a:pt x="1369469" y="739513"/>
                </a:lnTo>
                <a:lnTo>
                  <a:pt x="13694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2067758" y="2330641"/>
            <a:ext cx="2861460" cy="28614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61923" y="451853"/>
            <a:ext cx="2861460" cy="28614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388" b="-388"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331821" y="3712770"/>
            <a:ext cx="2861460" cy="286146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39485" y="7244206"/>
            <a:ext cx="2861460" cy="286146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417" b="-417"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06183" y="6231764"/>
            <a:ext cx="2861460" cy="286146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109" b="-109"/>
              </a:stretch>
            </a:blipFill>
            <a:ln w="9525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Freeform 18"/>
          <p:cNvSpPr/>
          <p:nvPr/>
        </p:nvSpPr>
        <p:spPr>
          <a:xfrm rot="-8336396" flipH="1">
            <a:off x="10208623" y="7988516"/>
            <a:ext cx="1244305" cy="671925"/>
          </a:xfrm>
          <a:custGeom>
            <a:avLst/>
            <a:gdLst/>
            <a:ahLst/>
            <a:cxnLst/>
            <a:rect l="l" t="t" r="r" b="b"/>
            <a:pathLst>
              <a:path w="1244305" h="671925">
                <a:moveTo>
                  <a:pt x="1244306" y="0"/>
                </a:moveTo>
                <a:lnTo>
                  <a:pt x="0" y="0"/>
                </a:lnTo>
                <a:lnTo>
                  <a:pt x="0" y="671925"/>
                </a:lnTo>
                <a:lnTo>
                  <a:pt x="1244306" y="671925"/>
                </a:lnTo>
                <a:lnTo>
                  <a:pt x="12443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028700" y="1190625"/>
            <a:ext cx="7601654" cy="81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3"/>
              </a:lnSpc>
            </a:pPr>
            <a:r>
              <a:rPr lang="en-US" sz="6450" b="1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Desenvolvedores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878939"/>
            <a:ext cx="3738943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765649"/>
            <a:ext cx="1078335" cy="32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99"/>
              </a:lnSpc>
              <a:spcBef>
                <a:spcPct val="0"/>
              </a:spcBef>
            </a:pPr>
            <a:r>
              <a:rPr lang="en-US" sz="2499" b="1" spc="-12">
                <a:solidFill>
                  <a:srgbClr val="8B2E3C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Rapôso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20569" y="2576720"/>
            <a:ext cx="1078335" cy="32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99"/>
              </a:lnSpc>
              <a:spcBef>
                <a:spcPct val="0"/>
              </a:spcBef>
            </a:pPr>
            <a:r>
              <a:rPr lang="en-US" sz="2499" b="1" spc="-12">
                <a:solidFill>
                  <a:srgbClr val="8B2E3C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Paulo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442451"/>
            <a:ext cx="1078335" cy="32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99"/>
              </a:lnSpc>
              <a:spcBef>
                <a:spcPct val="0"/>
              </a:spcBef>
            </a:pPr>
            <a:r>
              <a:rPr lang="en-US" sz="2499" spc="-12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Henry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70216" y="5672287"/>
            <a:ext cx="1078335" cy="32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99"/>
              </a:lnSpc>
              <a:spcBef>
                <a:spcPct val="0"/>
              </a:spcBef>
            </a:pPr>
            <a:r>
              <a:rPr lang="en-US" sz="2499" spc="-12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Thalis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85967" y="9043612"/>
            <a:ext cx="1078335" cy="32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99"/>
              </a:lnSpc>
              <a:spcBef>
                <a:spcPct val="0"/>
              </a:spcBef>
            </a:pPr>
            <a:r>
              <a:rPr lang="en-US" sz="2499" b="1" spc="-12">
                <a:solidFill>
                  <a:srgbClr val="8B2E3C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Gabriel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8096826" y="5283528"/>
            <a:ext cx="9162474" cy="427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Essa escolha reforça o propósito da marca: </a:t>
            </a:r>
            <a:r>
              <a:rPr lang="en-US" sz="23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ser uma solução dinâmica, eficiente e inteligente para a gestão de hamburguerias</a:t>
            </a:r>
            <a:r>
              <a:rPr lang="en-US" sz="23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que estão sempre em operação e exigem tomada de decisões rápidas e estratégicas.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Operatta carrega em seu nome o ritmo dos bastidores de um negócio que nunca para — como uma orquestra bem regida, onde cada elemento tem seu tempo, seu papel e sua importância. É a sinfonia da produtividade, do controle e da excelência.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338597" y="895350"/>
            <a:ext cx="5399987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8B2E3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OPERATTA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6299233" cy="8229600"/>
          </a:xfrm>
          <a:custGeom>
            <a:avLst/>
            <a:gdLst/>
            <a:ahLst/>
            <a:cxnLst/>
            <a:rect l="l" t="t" r="r" b="b"/>
            <a:pathLst>
              <a:path w="6299233" h="8229600">
                <a:moveTo>
                  <a:pt x="0" y="0"/>
                </a:moveTo>
                <a:lnTo>
                  <a:pt x="6299233" y="0"/>
                </a:lnTo>
                <a:lnTo>
                  <a:pt x="6299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50" r="-5993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8096826" y="2690377"/>
            <a:ext cx="9162474" cy="211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 nome </a:t>
            </a:r>
            <a:r>
              <a:rPr lang="en-US" sz="3000" b="1">
                <a:solidFill>
                  <a:srgbClr val="8B2E3C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Operatta</a:t>
            </a:r>
            <a:r>
              <a:rPr lang="en-US" sz="300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nasce da fusão da palavra “</a:t>
            </a:r>
            <a:r>
              <a:rPr lang="en-US" sz="3000" b="1" i="1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operação</a:t>
            </a:r>
            <a:r>
              <a:rPr lang="en-US" sz="300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” com o conceito de movimento constante e evolução contínua, inspirado no verbo “</a:t>
            </a:r>
            <a:r>
              <a:rPr lang="en-US" sz="3000" b="1" i="1">
                <a:solidFill>
                  <a:srgbClr val="000000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operar</a:t>
            </a:r>
            <a:r>
              <a:rPr lang="en-US" sz="300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” — agir, funcionar, transformar</a:t>
            </a:r>
          </a:p>
        </p:txBody>
      </p:sp>
      <p:grpSp>
        <p:nvGrpSpPr>
          <p:cNvPr id="7" name="Group 7"/>
          <p:cNvGrpSpPr/>
          <p:nvPr/>
        </p:nvGrpSpPr>
        <p:grpSpPr>
          <a:xfrm rot="386362">
            <a:off x="417775" y="518922"/>
            <a:ext cx="5223813" cy="5223244"/>
            <a:chOff x="0" y="0"/>
            <a:chExt cx="6965084" cy="6964325"/>
          </a:xfrm>
        </p:grpSpPr>
        <p:sp>
          <p:nvSpPr>
            <p:cNvPr id="8" name="AutoShape 8"/>
            <p:cNvSpPr/>
            <p:nvPr/>
          </p:nvSpPr>
          <p:spPr>
            <a:xfrm flipV="1">
              <a:off x="1787" y="20427"/>
              <a:ext cx="6961510" cy="609155"/>
            </a:xfrm>
            <a:prstGeom prst="line">
              <a:avLst/>
            </a:prstGeom>
            <a:ln w="41010" cap="flat">
              <a:solidFill>
                <a:srgbClr val="4E342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AutoShape 9"/>
            <p:cNvSpPr/>
            <p:nvPr/>
          </p:nvSpPr>
          <p:spPr>
            <a:xfrm flipH="1" flipV="1">
              <a:off x="128243" y="22853"/>
              <a:ext cx="826630" cy="6939047"/>
            </a:xfrm>
            <a:prstGeom prst="line">
              <a:avLst/>
            </a:prstGeom>
            <a:ln w="41010" cap="flat">
              <a:solidFill>
                <a:srgbClr val="4E342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878939"/>
            <a:ext cx="4117280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04726" y="1994837"/>
            <a:ext cx="426771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  <a:spcBef>
                <a:spcPct val="0"/>
              </a:spcBef>
            </a:pPr>
            <a:r>
              <a:rPr lang="en-US" sz="1799" i="1" spc="-8" dirty="0" err="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Estratégia</a:t>
            </a:r>
            <a:r>
              <a:rPr lang="en-US" sz="1799" i="1" spc="-8" dirty="0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, </a:t>
            </a:r>
            <a:r>
              <a:rPr lang="en-US" sz="1799" i="1" spc="-8" dirty="0" err="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Potência</a:t>
            </a:r>
            <a:r>
              <a:rPr lang="en-US" sz="1799" i="1" spc="-8" dirty="0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e </a:t>
            </a:r>
            <a:r>
              <a:rPr lang="en-US" sz="1799" i="1" spc="-8" dirty="0" err="1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Resultados</a:t>
            </a:r>
            <a:r>
              <a:rPr lang="en-US" sz="1799" i="1" spc="-8" dirty="0">
                <a:solidFill>
                  <a:srgbClr val="00000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.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164210" y="1323975"/>
            <a:ext cx="6563900" cy="148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89"/>
              </a:lnSpc>
            </a:pPr>
            <a:r>
              <a:rPr lang="en-US" sz="11691" b="1" u="none" strike="noStrike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Valores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10983" y="4148354"/>
            <a:ext cx="5178477" cy="3310310"/>
            <a:chOff x="0" y="0"/>
            <a:chExt cx="1363879" cy="87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3879" cy="871851"/>
            </a:xfrm>
            <a:custGeom>
              <a:avLst/>
              <a:gdLst/>
              <a:ahLst/>
              <a:cxnLst/>
              <a:rect l="l" t="t" r="r" b="b"/>
              <a:pathLst>
                <a:path w="1363879" h="871851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F5F0E6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80823" y="4148354"/>
            <a:ext cx="5178477" cy="3310310"/>
            <a:chOff x="0" y="0"/>
            <a:chExt cx="1363879" cy="871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3879" cy="871851"/>
            </a:xfrm>
            <a:custGeom>
              <a:avLst/>
              <a:gdLst/>
              <a:ahLst/>
              <a:cxnLst/>
              <a:rect l="l" t="t" r="r" b="b"/>
              <a:pathLst>
                <a:path w="1363879" h="871851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8B2E3C"/>
            </a:solidFill>
            <a:ln w="38100" cap="sq">
              <a:solidFill>
                <a:srgbClr val="4E342E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429970">
            <a:off x="6545903" y="4148354"/>
            <a:ext cx="5178477" cy="3310310"/>
            <a:chOff x="0" y="0"/>
            <a:chExt cx="1363879" cy="871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3879" cy="871851"/>
            </a:xfrm>
            <a:custGeom>
              <a:avLst/>
              <a:gdLst/>
              <a:ahLst/>
              <a:cxnLst/>
              <a:rect l="l" t="t" r="r" b="b"/>
              <a:pathLst>
                <a:path w="1363879" h="871851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4E342E"/>
            </a:solidFill>
            <a:ln w="38100" cap="sq">
              <a:solidFill>
                <a:srgbClr val="273538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7071" y="5477766"/>
            <a:ext cx="4546301" cy="147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Tornamos o complexo simples, fornecendo soluções intuitivas para que você possa focar no que realmente importa.</a:t>
            </a:r>
          </a:p>
        </p:txBody>
      </p:sp>
      <p:sp>
        <p:nvSpPr>
          <p:cNvPr id="14" name="TextBox 14"/>
          <p:cNvSpPr txBox="1"/>
          <p:nvPr/>
        </p:nvSpPr>
        <p:spPr>
          <a:xfrm rot="-429970">
            <a:off x="6700038" y="5648298"/>
            <a:ext cx="5033908" cy="147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F0E7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Mantemos um olhar atento ao que há de mais novo em tecnologia e metodologias, buscando sempre superar expectativas e impulsionar resultados.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55435" y="5477766"/>
            <a:ext cx="5033908" cy="147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F0E7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Caminhamos lado a lado com você, entendendo suas necessidades e oferecendo suporte contínuo para o crescimento mútuo.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427105"/>
            <a:ext cx="6297913" cy="121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7"/>
              </a:lnSpc>
            </a:pPr>
            <a:r>
              <a:rPr lang="en-US" sz="9582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Principais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2718" y="4448424"/>
            <a:ext cx="5160760" cy="67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Simplicidade</a:t>
            </a:r>
          </a:p>
        </p:txBody>
      </p:sp>
      <p:sp>
        <p:nvSpPr>
          <p:cNvPr id="18" name="TextBox 18"/>
          <p:cNvSpPr txBox="1"/>
          <p:nvPr/>
        </p:nvSpPr>
        <p:spPr>
          <a:xfrm rot="-429970">
            <a:off x="6831990" y="4456356"/>
            <a:ext cx="4352967" cy="67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 u="none" strike="noStrik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Inovação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95905" y="4448424"/>
            <a:ext cx="4352967" cy="67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 u="none" strike="noStrik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Parceria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878939"/>
            <a:ext cx="3905176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164210" y="1323975"/>
            <a:ext cx="6563900" cy="148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89"/>
              </a:lnSpc>
            </a:pPr>
            <a:r>
              <a:rPr lang="en-US" sz="11691" b="1" u="none" strike="noStrike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Valores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464414"/>
            <a:ext cx="5178477" cy="3310310"/>
            <a:chOff x="0" y="0"/>
            <a:chExt cx="1363879" cy="87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3879" cy="871851"/>
            </a:xfrm>
            <a:custGeom>
              <a:avLst/>
              <a:gdLst/>
              <a:ahLst/>
              <a:cxnLst/>
              <a:rect l="l" t="t" r="r" b="b"/>
              <a:pathLst>
                <a:path w="1363879" h="871851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F5F0E6"/>
            </a:solidFill>
            <a:ln w="38100" cap="sq">
              <a:solidFill>
                <a:srgbClr val="8B2E3C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429970">
            <a:off x="4363907" y="6220456"/>
            <a:ext cx="5178477" cy="3310310"/>
            <a:chOff x="0" y="0"/>
            <a:chExt cx="1363879" cy="871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3879" cy="871851"/>
            </a:xfrm>
            <a:custGeom>
              <a:avLst/>
              <a:gdLst/>
              <a:ahLst/>
              <a:cxnLst/>
              <a:rect l="l" t="t" r="r" b="b"/>
              <a:pathLst>
                <a:path w="1363879" h="871851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4E342E"/>
            </a:solidFill>
            <a:ln w="38100" cap="sq">
              <a:solidFill>
                <a:srgbClr val="273538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3250298"/>
            <a:ext cx="5178477" cy="3310310"/>
            <a:chOff x="0" y="0"/>
            <a:chExt cx="1363879" cy="8718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3879" cy="871851"/>
            </a:xfrm>
            <a:custGeom>
              <a:avLst/>
              <a:gdLst/>
              <a:ahLst/>
              <a:cxnLst/>
              <a:rect l="l" t="t" r="r" b="b"/>
              <a:pathLst>
                <a:path w="1363879" h="871851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8B2E3C"/>
            </a:solidFill>
            <a:ln w="38100" cap="sq">
              <a:solidFill>
                <a:srgbClr val="4E342E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346734" y="4753508"/>
            <a:ext cx="4777663" cy="139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Va</a:t>
            </a:r>
            <a:r>
              <a:rPr lang="en-US" sz="2000" u="none" strike="noStrik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lorizamos a identidade única de cada hamburgueria. A Operatta é uma plataforma personalizável e que respeita o estilo do seu negócio.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59082" y="3558607"/>
            <a:ext cx="4352967" cy="66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 b="1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Autenti</a:t>
            </a:r>
            <a:r>
              <a:rPr lang="en-US" sz="3900" b="1" u="none" strike="noStrik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cidade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4788" y="4830590"/>
            <a:ext cx="4546301" cy="139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Cada funcionalidade do sistema é pensada para otimizar o tempo, reduzir desperdícios e aumentar a produtividade da hamburgueria.</a:t>
            </a:r>
          </a:p>
        </p:txBody>
      </p:sp>
      <p:sp>
        <p:nvSpPr>
          <p:cNvPr id="16" name="TextBox 16"/>
          <p:cNvSpPr txBox="1"/>
          <p:nvPr/>
        </p:nvSpPr>
        <p:spPr>
          <a:xfrm rot="-429970">
            <a:off x="4518042" y="7580969"/>
            <a:ext cx="5033908" cy="174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Transmi</a:t>
            </a:r>
            <a:r>
              <a:rPr lang="en-US" sz="2000" u="none" strike="noStrik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timos segurança por meio de uma ferramenta estável, moderna e com suporte confiável. Quem usa Operatta sente que está no controle do seu negócio.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427105"/>
            <a:ext cx="6297913" cy="1218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7"/>
              </a:lnSpc>
            </a:pPr>
            <a:r>
              <a:rPr lang="en-US" sz="9582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Principais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0435" y="3772723"/>
            <a:ext cx="5160760" cy="66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</a:pPr>
            <a:r>
              <a:rPr lang="en-US" sz="3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Eficiência</a:t>
            </a:r>
          </a:p>
        </p:txBody>
      </p:sp>
      <p:sp>
        <p:nvSpPr>
          <p:cNvPr id="19" name="TextBox 19"/>
          <p:cNvSpPr txBox="1"/>
          <p:nvPr/>
        </p:nvSpPr>
        <p:spPr>
          <a:xfrm rot="-429970">
            <a:off x="5560916" y="6548113"/>
            <a:ext cx="2736853" cy="66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 b="1" u="none" strike="noStrik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Confiança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878939"/>
            <a:ext cx="4064254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  <p:grpSp>
        <p:nvGrpSpPr>
          <p:cNvPr id="21" name="Group 21"/>
          <p:cNvGrpSpPr/>
          <p:nvPr/>
        </p:nvGrpSpPr>
        <p:grpSpPr>
          <a:xfrm rot="-429970">
            <a:off x="12319187" y="6220456"/>
            <a:ext cx="5178477" cy="3310310"/>
            <a:chOff x="0" y="0"/>
            <a:chExt cx="1363879" cy="87185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63879" cy="871851"/>
            </a:xfrm>
            <a:custGeom>
              <a:avLst/>
              <a:gdLst/>
              <a:ahLst/>
              <a:cxnLst/>
              <a:rect l="l" t="t" r="r" b="b"/>
              <a:pathLst>
                <a:path w="1363879" h="871851">
                  <a:moveTo>
                    <a:pt x="0" y="0"/>
                  </a:moveTo>
                  <a:lnTo>
                    <a:pt x="1363879" y="0"/>
                  </a:lnTo>
                  <a:lnTo>
                    <a:pt x="1363879" y="871851"/>
                  </a:lnTo>
                  <a:lnTo>
                    <a:pt x="0" y="871851"/>
                  </a:lnTo>
                  <a:close/>
                </a:path>
              </a:pathLst>
            </a:custGeom>
            <a:solidFill>
              <a:srgbClr val="264653"/>
            </a:solidFill>
            <a:ln w="38100" cap="sq">
              <a:solidFill>
                <a:srgbClr val="273538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1363879" cy="83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 rot="-429970">
            <a:off x="12473322" y="7757165"/>
            <a:ext cx="5033908" cy="1396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Tud</a:t>
            </a:r>
            <a:r>
              <a:rPr lang="en-US" sz="2000" u="none" strike="noStrike">
                <a:solidFill>
                  <a:srgbClr val="F0E7D9"/>
                </a:solidFill>
                <a:latin typeface="Montserrat"/>
                <a:ea typeface="Montserrat"/>
                <a:cs typeface="Montserrat"/>
                <a:sym typeface="Montserrat"/>
              </a:rPr>
              <a:t>o o que criamos é pensando na experiência do usuário. A Operatta existe para facilitar a vida de quem empreende no ramo da gastronomia.</a:t>
            </a:r>
          </a:p>
        </p:txBody>
      </p:sp>
      <p:sp>
        <p:nvSpPr>
          <p:cNvPr id="25" name="TextBox 25"/>
          <p:cNvSpPr txBox="1"/>
          <p:nvPr/>
        </p:nvSpPr>
        <p:spPr>
          <a:xfrm rot="-429970">
            <a:off x="13516196" y="6205229"/>
            <a:ext cx="2736853" cy="134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 b="1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sz="3900" b="1" u="none" strike="noStrike">
                <a:solidFill>
                  <a:srgbClr val="F0E7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oco no Cliente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1541405"/>
            <a:ext cx="4100295" cy="177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140"/>
              </a:lnSpc>
            </a:pPr>
            <a:r>
              <a:rPr lang="en-US" sz="13978" b="1" spc="-908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62522"/>
            <a:ext cx="4239816" cy="163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1"/>
              </a:lnSpc>
              <a:spcBef>
                <a:spcPct val="0"/>
              </a:spcBef>
            </a:pPr>
            <a:r>
              <a:rPr lang="en-US" sz="9579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Voz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4000" y="2764359"/>
            <a:ext cx="5062753" cy="5089032"/>
            <a:chOff x="0" y="0"/>
            <a:chExt cx="6750338" cy="6785376"/>
          </a:xfrm>
        </p:grpSpPr>
        <p:sp>
          <p:nvSpPr>
            <p:cNvPr id="6" name="AutoShape 6"/>
            <p:cNvSpPr/>
            <p:nvPr/>
          </p:nvSpPr>
          <p:spPr>
            <a:xfrm flipV="1">
              <a:off x="714560" y="1398"/>
              <a:ext cx="512688" cy="6764189"/>
            </a:xfrm>
            <a:prstGeom prst="line">
              <a:avLst/>
            </a:prstGeom>
            <a:ln w="36985" cap="flat">
              <a:solidFill>
                <a:srgbClr val="1B1B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932" y="6058330"/>
              <a:ext cx="6746474" cy="708654"/>
            </a:xfrm>
            <a:prstGeom prst="line">
              <a:avLst/>
            </a:prstGeom>
            <a:ln w="36985" cap="flat">
              <a:solidFill>
                <a:srgbClr val="1B1B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750266"/>
            <a:ext cx="7828046" cy="347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Operatta fala como um especialista que está sempre ao lado do empreendedor: sem complicar, mas com autoridade.</a:t>
            </a:r>
          </a:p>
          <a:p>
            <a:pPr algn="l">
              <a:lnSpc>
                <a:spcPts val="3428"/>
              </a:lnSpc>
            </a:pPr>
            <a:endParaRPr lang="en-US" sz="24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 tom da Operatta é </a:t>
            </a:r>
            <a:r>
              <a:rPr lang="en-US" sz="24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profissional e acolhedor</a:t>
            </a:r>
            <a:r>
              <a:rPr lang="en-US" sz="24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transmitindo segurança, clareza e praticidade. Usamos uma linguagem </a:t>
            </a:r>
            <a:r>
              <a:rPr lang="en-US" sz="24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enxuta e objetiva</a:t>
            </a:r>
            <a:r>
              <a:rPr lang="en-US" sz="2499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que valoriza o tempo do gestor.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8516" y="3105305"/>
            <a:ext cx="2448171" cy="12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3200" i="1" spc="-16">
                <a:solidFill>
                  <a:srgbClr val="8B2E3C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Confiante, próximo e inspirador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878939"/>
            <a:ext cx="3914023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28995" y="1826950"/>
            <a:ext cx="1224085" cy="122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5"/>
              </a:lnSpc>
            </a:pPr>
            <a:r>
              <a:rPr lang="en-US" sz="9579" b="1" spc="-622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</a:p>
        </p:txBody>
      </p:sp>
      <p:sp>
        <p:nvSpPr>
          <p:cNvPr id="12" name="Freeform 12"/>
          <p:cNvSpPr/>
          <p:nvPr/>
        </p:nvSpPr>
        <p:spPr>
          <a:xfrm rot="317004">
            <a:off x="10145966" y="1334806"/>
            <a:ext cx="6937680" cy="6266709"/>
          </a:xfrm>
          <a:custGeom>
            <a:avLst/>
            <a:gdLst/>
            <a:ahLst/>
            <a:cxnLst/>
            <a:rect l="l" t="t" r="r" b="b"/>
            <a:pathLst>
              <a:path w="6937680" h="6266709">
                <a:moveTo>
                  <a:pt x="0" y="0"/>
                </a:moveTo>
                <a:lnTo>
                  <a:pt x="6937681" y="0"/>
                </a:lnTo>
                <a:lnTo>
                  <a:pt x="6937681" y="6266709"/>
                </a:lnTo>
                <a:lnTo>
                  <a:pt x="0" y="6266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082" b="-33082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1427105"/>
            <a:ext cx="4793955" cy="122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7"/>
              </a:lnSpc>
            </a:pPr>
            <a:r>
              <a:rPr lang="en-US" sz="9582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Tom &amp;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729004"/>
            <a:ext cx="4239816" cy="277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20"/>
              </a:lnSpc>
              <a:spcBef>
                <a:spcPct val="0"/>
              </a:spcBef>
            </a:pPr>
            <a:r>
              <a:rPr lang="en-US" sz="16157" b="1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Voz</a:t>
            </a:r>
          </a:p>
        </p:txBody>
      </p:sp>
      <p:sp>
        <p:nvSpPr>
          <p:cNvPr id="5" name="Freeform 5"/>
          <p:cNvSpPr/>
          <p:nvPr/>
        </p:nvSpPr>
        <p:spPr>
          <a:xfrm rot="317004">
            <a:off x="10536529" y="1318228"/>
            <a:ext cx="6561945" cy="5927313"/>
          </a:xfrm>
          <a:custGeom>
            <a:avLst/>
            <a:gdLst/>
            <a:ahLst/>
            <a:cxnLst/>
            <a:rect l="l" t="t" r="r" b="b"/>
            <a:pathLst>
              <a:path w="6561945" h="5927313">
                <a:moveTo>
                  <a:pt x="0" y="0"/>
                </a:moveTo>
                <a:lnTo>
                  <a:pt x="6561946" y="0"/>
                </a:lnTo>
                <a:lnTo>
                  <a:pt x="6561946" y="5927313"/>
                </a:lnTo>
                <a:lnTo>
                  <a:pt x="0" y="5927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082" b="-3308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9588828" y="2670358"/>
            <a:ext cx="4788562" cy="4813417"/>
            <a:chOff x="0" y="0"/>
            <a:chExt cx="6384749" cy="6417889"/>
          </a:xfrm>
        </p:grpSpPr>
        <p:sp>
          <p:nvSpPr>
            <p:cNvPr id="7" name="AutoShape 7"/>
            <p:cNvSpPr/>
            <p:nvPr/>
          </p:nvSpPr>
          <p:spPr>
            <a:xfrm flipV="1">
              <a:off x="675860" y="1322"/>
              <a:ext cx="484922" cy="6397850"/>
            </a:xfrm>
            <a:prstGeom prst="line">
              <a:avLst/>
            </a:prstGeom>
            <a:ln w="34982" cap="flat">
              <a:solidFill>
                <a:srgbClr val="1B1B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1827" y="5730220"/>
              <a:ext cx="6381095" cy="670274"/>
            </a:xfrm>
            <a:prstGeom prst="line">
              <a:avLst/>
            </a:prstGeom>
            <a:ln w="34982" cap="flat">
              <a:solidFill>
                <a:srgbClr val="1B1B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4440317"/>
            <a:ext cx="8560128" cy="522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2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voz da Operatta é:</a:t>
            </a:r>
          </a:p>
          <a:p>
            <a:pPr marL="474981" lvl="1" indent="-237491" algn="l">
              <a:lnSpc>
                <a:spcPts val="3498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Clara:</a:t>
            </a:r>
            <a:r>
              <a:rPr lang="en-US" sz="22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Nada de termos difíceis ou técnicos demais. Priorizamos a simplicidade e a fluidez da comunicação.</a:t>
            </a:r>
          </a:p>
          <a:p>
            <a:pPr marL="474981" lvl="1" indent="-237491" algn="l">
              <a:lnSpc>
                <a:spcPts val="3498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Motivadora:</a:t>
            </a:r>
            <a:r>
              <a:rPr lang="en-US" sz="22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Encorajamos o empreendedor a melhorar sua gestão. Mostramos que é possível crescer com organização, visão e ferramentas certas.</a:t>
            </a:r>
          </a:p>
          <a:p>
            <a:pPr marL="474981" lvl="1" indent="-237491" algn="l">
              <a:lnSpc>
                <a:spcPts val="3498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Colaborativa:</a:t>
            </a:r>
            <a:r>
              <a:rPr lang="en-US" sz="22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Falamos como parceiros, não como superiores. Acreditamos na construção conjunta do sucesso.</a:t>
            </a:r>
          </a:p>
          <a:p>
            <a:pPr marL="474981" lvl="1" indent="-237491" algn="l">
              <a:lnSpc>
                <a:spcPts val="3498"/>
              </a:lnSpc>
              <a:buFont typeface="Arial"/>
              <a:buChar char="•"/>
            </a:pPr>
            <a:r>
              <a:rPr lang="en-US" sz="2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Evolutiva:</a:t>
            </a:r>
            <a:r>
              <a:rPr lang="en-US" sz="22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Reforçamos a ideia de movimento, melhoria contínua e inovação constante na gestão do negócio.</a:t>
            </a:r>
          </a:p>
          <a:p>
            <a:pPr algn="l">
              <a:lnSpc>
                <a:spcPts val="3498"/>
              </a:lnSpc>
            </a:pPr>
            <a:endParaRPr lang="en-US" sz="2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49729" y="2580373"/>
            <a:ext cx="2448171" cy="12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3200" i="1" spc="-16">
                <a:solidFill>
                  <a:srgbClr val="8B2E3C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Confiante, próximo e inspirador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878939"/>
            <a:ext cx="3746098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35818" y="4315805"/>
            <a:ext cx="4389006" cy="3088763"/>
          </a:xfrm>
          <a:custGeom>
            <a:avLst/>
            <a:gdLst/>
            <a:ahLst/>
            <a:cxnLst/>
            <a:rect l="l" t="t" r="r" b="b"/>
            <a:pathLst>
              <a:path w="4389006" h="3088763">
                <a:moveTo>
                  <a:pt x="0" y="0"/>
                </a:moveTo>
                <a:lnTo>
                  <a:pt x="4389006" y="0"/>
                </a:lnTo>
                <a:lnTo>
                  <a:pt x="4389006" y="3088763"/>
                </a:lnTo>
                <a:lnTo>
                  <a:pt x="0" y="30887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2040294"/>
            <a:ext cx="6741379" cy="81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3"/>
              </a:lnSpc>
            </a:pPr>
            <a:r>
              <a:rPr lang="en-US" sz="6450" b="1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Comunicação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5818" y="1190625"/>
            <a:ext cx="5992716" cy="85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82"/>
              </a:lnSpc>
            </a:pPr>
            <a:r>
              <a:rPr lang="en-US" sz="6683">
                <a:solidFill>
                  <a:srgbClr val="1B1B1E"/>
                </a:solidFill>
                <a:latin typeface="Montserrat"/>
                <a:ea typeface="Montserrat"/>
                <a:cs typeface="Montserrat"/>
                <a:sym typeface="Montserrat"/>
              </a:rPr>
              <a:t>Diretrizes de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939692" y="3249463"/>
            <a:ext cx="11319608" cy="895284"/>
            <a:chOff x="0" y="0"/>
            <a:chExt cx="15092811" cy="1193712"/>
          </a:xfrm>
        </p:grpSpPr>
        <p:sp>
          <p:nvSpPr>
            <p:cNvPr id="7" name="Freeform 7"/>
            <p:cNvSpPr/>
            <p:nvPr/>
          </p:nvSpPr>
          <p:spPr>
            <a:xfrm rot="5400000">
              <a:off x="505487" y="-362147"/>
              <a:ext cx="440816" cy="1451789"/>
            </a:xfrm>
            <a:custGeom>
              <a:avLst/>
              <a:gdLst/>
              <a:ahLst/>
              <a:cxnLst/>
              <a:rect l="l" t="t" r="r" b="b"/>
              <a:pathLst>
                <a:path w="440816" h="1451789">
                  <a:moveTo>
                    <a:pt x="0" y="0"/>
                  </a:moveTo>
                  <a:lnTo>
                    <a:pt x="440816" y="0"/>
                  </a:lnTo>
                  <a:lnTo>
                    <a:pt x="440816" y="1451789"/>
                  </a:lnTo>
                  <a:lnTo>
                    <a:pt x="0" y="145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88813" y="0"/>
              <a:ext cx="13103998" cy="1193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4"/>
                </a:lnSpc>
              </a:pPr>
              <a:r>
                <a:rPr lang="en-US" sz="295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Clareza e Simplicidade: </a:t>
              </a: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Linguagem direta, objetiva</a:t>
              </a:r>
            </a:p>
            <a:p>
              <a:pPr marL="0" lvl="0" indent="0" algn="l">
                <a:lnSpc>
                  <a:spcPts val="3544"/>
                </a:lnSpc>
              </a:pP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 sem termos técnicos desnecessários.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39692" y="4655552"/>
            <a:ext cx="11319608" cy="1342926"/>
            <a:chOff x="0" y="0"/>
            <a:chExt cx="15092811" cy="1790568"/>
          </a:xfrm>
        </p:grpSpPr>
        <p:sp>
          <p:nvSpPr>
            <p:cNvPr id="10" name="Freeform 10"/>
            <p:cNvSpPr/>
            <p:nvPr/>
          </p:nvSpPr>
          <p:spPr>
            <a:xfrm rot="5400000">
              <a:off x="505487" y="-380490"/>
              <a:ext cx="440816" cy="1451789"/>
            </a:xfrm>
            <a:custGeom>
              <a:avLst/>
              <a:gdLst/>
              <a:ahLst/>
              <a:cxnLst/>
              <a:rect l="l" t="t" r="r" b="b"/>
              <a:pathLst>
                <a:path w="440816" h="1451789">
                  <a:moveTo>
                    <a:pt x="0" y="0"/>
                  </a:moveTo>
                  <a:lnTo>
                    <a:pt x="440816" y="0"/>
                  </a:lnTo>
                  <a:lnTo>
                    <a:pt x="440816" y="1451789"/>
                  </a:lnTo>
                  <a:lnTo>
                    <a:pt x="0" y="145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88813" y="0"/>
              <a:ext cx="13103998" cy="1790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4"/>
                </a:lnSpc>
              </a:pPr>
              <a:r>
                <a:rPr lang="en-US" sz="295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Tom Acolhedor e Inspirador: </a:t>
              </a: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Apoiamos e motivamos o empreendedor com uma voz próxima e confiante.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39692" y="6509284"/>
            <a:ext cx="11319608" cy="895284"/>
            <a:chOff x="0" y="0"/>
            <a:chExt cx="15092811" cy="1193712"/>
          </a:xfrm>
        </p:grpSpPr>
        <p:sp>
          <p:nvSpPr>
            <p:cNvPr id="13" name="Freeform 13"/>
            <p:cNvSpPr/>
            <p:nvPr/>
          </p:nvSpPr>
          <p:spPr>
            <a:xfrm rot="5400000">
              <a:off x="505487" y="-362147"/>
              <a:ext cx="440816" cy="1451789"/>
            </a:xfrm>
            <a:custGeom>
              <a:avLst/>
              <a:gdLst/>
              <a:ahLst/>
              <a:cxnLst/>
              <a:rect l="l" t="t" r="r" b="b"/>
              <a:pathLst>
                <a:path w="440816" h="1451789">
                  <a:moveTo>
                    <a:pt x="0" y="0"/>
                  </a:moveTo>
                  <a:lnTo>
                    <a:pt x="440816" y="0"/>
                  </a:lnTo>
                  <a:lnTo>
                    <a:pt x="440816" y="1451789"/>
                  </a:lnTo>
                  <a:lnTo>
                    <a:pt x="0" y="145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88813" y="0"/>
              <a:ext cx="13103998" cy="1193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4"/>
                </a:lnSpc>
              </a:pPr>
              <a:r>
                <a:rPr lang="en-US" sz="295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Consistência Multicanal: </a:t>
              </a: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Mantemos o mesmo estilo em todos os pontos de contato com o público.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39692" y="7915374"/>
            <a:ext cx="11319608" cy="1342926"/>
            <a:chOff x="0" y="0"/>
            <a:chExt cx="15092811" cy="1790568"/>
          </a:xfrm>
        </p:grpSpPr>
        <p:sp>
          <p:nvSpPr>
            <p:cNvPr id="16" name="Freeform 16"/>
            <p:cNvSpPr/>
            <p:nvPr/>
          </p:nvSpPr>
          <p:spPr>
            <a:xfrm rot="5400000">
              <a:off x="505487" y="-393919"/>
              <a:ext cx="440816" cy="1451789"/>
            </a:xfrm>
            <a:custGeom>
              <a:avLst/>
              <a:gdLst/>
              <a:ahLst/>
              <a:cxnLst/>
              <a:rect l="l" t="t" r="r" b="b"/>
              <a:pathLst>
                <a:path w="440816" h="1451789">
                  <a:moveTo>
                    <a:pt x="0" y="0"/>
                  </a:moveTo>
                  <a:lnTo>
                    <a:pt x="440816" y="0"/>
                  </a:lnTo>
                  <a:lnTo>
                    <a:pt x="440816" y="1451789"/>
                  </a:lnTo>
                  <a:lnTo>
                    <a:pt x="0" y="1451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88813" y="0"/>
              <a:ext cx="13103998" cy="1790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4"/>
                </a:lnSpc>
              </a:pPr>
              <a:r>
                <a:rPr lang="en-US" sz="295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Profissionalismo Humano:</a:t>
              </a:r>
              <a:r>
                <a:rPr lang="en-US" sz="295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954">
                  <a:solidFill>
                    <a:srgbClr val="8B2E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Comunicamos com competência, mas de forma leve, empática e acessível.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9878939"/>
            <a:ext cx="3852150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9981077">
            <a:off x="4990926" y="4530343"/>
            <a:ext cx="1244305" cy="671925"/>
          </a:xfrm>
          <a:custGeom>
            <a:avLst/>
            <a:gdLst/>
            <a:ahLst/>
            <a:cxnLst/>
            <a:rect l="l" t="t" r="r" b="b"/>
            <a:pathLst>
              <a:path w="1244305" h="671925">
                <a:moveTo>
                  <a:pt x="0" y="0"/>
                </a:moveTo>
                <a:lnTo>
                  <a:pt x="1244305" y="0"/>
                </a:lnTo>
                <a:lnTo>
                  <a:pt x="1244305" y="671925"/>
                </a:lnTo>
                <a:lnTo>
                  <a:pt x="0" y="67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634488">
            <a:off x="10907333" y="1700310"/>
            <a:ext cx="1123641" cy="606766"/>
          </a:xfrm>
          <a:custGeom>
            <a:avLst/>
            <a:gdLst/>
            <a:ahLst/>
            <a:cxnLst/>
            <a:rect l="l" t="t" r="r" b="b"/>
            <a:pathLst>
              <a:path w="1123641" h="606766">
                <a:moveTo>
                  <a:pt x="0" y="0"/>
                </a:moveTo>
                <a:lnTo>
                  <a:pt x="1123641" y="0"/>
                </a:lnTo>
                <a:lnTo>
                  <a:pt x="1123641" y="606767"/>
                </a:lnTo>
                <a:lnTo>
                  <a:pt x="0" y="6067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462940">
            <a:off x="11958459" y="6062985"/>
            <a:ext cx="1369468" cy="739513"/>
          </a:xfrm>
          <a:custGeom>
            <a:avLst/>
            <a:gdLst/>
            <a:ahLst/>
            <a:cxnLst/>
            <a:rect l="l" t="t" r="r" b="b"/>
            <a:pathLst>
              <a:path w="1369468" h="739513">
                <a:moveTo>
                  <a:pt x="0" y="0"/>
                </a:moveTo>
                <a:lnTo>
                  <a:pt x="1369468" y="0"/>
                </a:lnTo>
                <a:lnTo>
                  <a:pt x="1369468" y="739513"/>
                </a:lnTo>
                <a:lnTo>
                  <a:pt x="0" y="739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1190625"/>
            <a:ext cx="4923839" cy="81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3"/>
              </a:lnSpc>
            </a:pPr>
            <a:r>
              <a:rPr lang="en-US" sz="6450" b="1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Logotipo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38413"/>
            <a:ext cx="5268239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imagem une elementos de um hambúrguer e um gráfico de barras em ascensão, representando o foco da marca: gestão estratégica de hamburguerias com crescimento e performance.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59906" y="1842956"/>
            <a:ext cx="5004350" cy="138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59"/>
              </a:lnSpc>
              <a:spcBef>
                <a:spcPct val="0"/>
              </a:spcBef>
            </a:pPr>
            <a:r>
              <a:rPr lang="en-US" sz="2299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en-US" sz="2299" u="none" strike="noStrik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seta curva e crescente simboliza escala, evolução e resultados mensuráveis, principais promessas da Operatta para o negócio do cliente.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38237" y="6804987"/>
            <a:ext cx="4421063" cy="138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59"/>
              </a:lnSpc>
              <a:spcBef>
                <a:spcPct val="0"/>
              </a:spcBef>
            </a:pPr>
            <a:r>
              <a:rPr lang="en-US" sz="2299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</a:t>
            </a:r>
            <a:r>
              <a:rPr lang="en-US" sz="2299" u="none" strike="noStrik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fonte moderna e sólida transmite força, profissionalismo e estabilidade, reforçando a autoridade da marca no setor.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878939"/>
            <a:ext cx="3738943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52539" y="2462015"/>
            <a:ext cx="5996659" cy="5038430"/>
          </a:xfrm>
          <a:custGeom>
            <a:avLst/>
            <a:gdLst/>
            <a:ahLst/>
            <a:cxnLst/>
            <a:rect l="l" t="t" r="r" b="b"/>
            <a:pathLst>
              <a:path w="5996659" h="5038430">
                <a:moveTo>
                  <a:pt x="0" y="0"/>
                </a:moveTo>
                <a:lnTo>
                  <a:pt x="5996659" y="0"/>
                </a:lnTo>
                <a:lnTo>
                  <a:pt x="5996659" y="5038430"/>
                </a:lnTo>
                <a:lnTo>
                  <a:pt x="0" y="503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19" t="-27823" r="-17068" b="-276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-1381238" flipH="1">
            <a:off x="4244484" y="6521325"/>
            <a:ext cx="1369468" cy="739513"/>
          </a:xfrm>
          <a:custGeom>
            <a:avLst/>
            <a:gdLst/>
            <a:ahLst/>
            <a:cxnLst/>
            <a:rect l="l" t="t" r="r" b="b"/>
            <a:pathLst>
              <a:path w="1369468" h="739513">
                <a:moveTo>
                  <a:pt x="1369469" y="0"/>
                </a:moveTo>
                <a:lnTo>
                  <a:pt x="0" y="0"/>
                </a:lnTo>
                <a:lnTo>
                  <a:pt x="0" y="739513"/>
                </a:lnTo>
                <a:lnTo>
                  <a:pt x="1369469" y="739513"/>
                </a:lnTo>
                <a:lnTo>
                  <a:pt x="13694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047391" y="7715448"/>
            <a:ext cx="8096609" cy="182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cor</a:t>
            </a:r>
            <a:r>
              <a:rPr lang="en-US" sz="2000" u="none" strike="noStrike">
                <a:solidFill>
                  <a:srgbClr val="8B2E3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azul petróleo - Reflete tecnologia, confiabilidade e inovação, além de representar o “recheio” estratégico que diferencia cada operação. Já a cor marrom escuro - traz a ideia de seriedade, confiança e sofisticação, alinhando-se à identidade visual das hamburguerias e negócios gastronômicos.</a:t>
            </a:r>
          </a:p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endParaRPr lang="en-US" sz="2000" u="none" strike="noStrike">
              <a:solidFill>
                <a:srgbClr val="8B2E3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552790" y="1747444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353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10026" y="3248894"/>
            <a:ext cx="4713889" cy="4713889"/>
          </a:xfrm>
          <a:custGeom>
            <a:avLst/>
            <a:gdLst/>
            <a:ahLst/>
            <a:cxnLst/>
            <a:rect l="l" t="t" r="r" b="b"/>
            <a:pathLst>
              <a:path w="4713889" h="4713889">
                <a:moveTo>
                  <a:pt x="0" y="0"/>
                </a:moveTo>
                <a:lnTo>
                  <a:pt x="4713889" y="0"/>
                </a:lnTo>
                <a:lnTo>
                  <a:pt x="4713889" y="4713890"/>
                </a:lnTo>
                <a:lnTo>
                  <a:pt x="0" y="471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9555112" y="1759636"/>
            <a:ext cx="3112098" cy="3083976"/>
          </a:xfrm>
          <a:custGeom>
            <a:avLst/>
            <a:gdLst/>
            <a:ahLst/>
            <a:cxnLst/>
            <a:rect l="l" t="t" r="r" b="b"/>
            <a:pathLst>
              <a:path w="3112098" h="3083976">
                <a:moveTo>
                  <a:pt x="0" y="0"/>
                </a:moveTo>
                <a:lnTo>
                  <a:pt x="3112097" y="0"/>
                </a:lnTo>
                <a:lnTo>
                  <a:pt x="3112097" y="3083976"/>
                </a:lnTo>
                <a:lnTo>
                  <a:pt x="0" y="3083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607" t="-27776" r="-17760" b="-21367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028700" y="1190625"/>
            <a:ext cx="4923839" cy="81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3"/>
              </a:lnSpc>
            </a:pPr>
            <a:r>
              <a:rPr lang="en-US" sz="6450" b="1">
                <a:solidFill>
                  <a:srgbClr val="1B1B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Logotipo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127518"/>
            <a:ext cx="4232376" cy="71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11"/>
              </a:lnSpc>
            </a:pPr>
            <a:r>
              <a:rPr lang="en-US" sz="5544" i="1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variações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878939"/>
            <a:ext cx="3738270" cy="22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9"/>
              </a:lnSpc>
            </a:pPr>
            <a:r>
              <a:rPr lang="en-US" sz="1799" i="1" spc="-8">
                <a:solidFill>
                  <a:srgbClr val="1B1B1E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Manual da marca - OPERATTA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004666" y="1742971"/>
            <a:ext cx="3205835" cy="3083976"/>
          </a:xfrm>
          <a:custGeom>
            <a:avLst/>
            <a:gdLst/>
            <a:ahLst/>
            <a:cxnLst/>
            <a:rect l="l" t="t" r="r" b="b"/>
            <a:pathLst>
              <a:path w="3205835" h="3083976">
                <a:moveTo>
                  <a:pt x="0" y="0"/>
                </a:moveTo>
                <a:lnTo>
                  <a:pt x="3205835" y="0"/>
                </a:lnTo>
                <a:lnTo>
                  <a:pt x="3205835" y="3083976"/>
                </a:lnTo>
                <a:lnTo>
                  <a:pt x="0" y="3083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755" t="-139221" r="-18314" b="-11428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1344574" y="5143500"/>
            <a:ext cx="3263010" cy="3086100"/>
          </a:xfrm>
          <a:custGeom>
            <a:avLst/>
            <a:gdLst/>
            <a:ahLst/>
            <a:cxnLst/>
            <a:rect l="l" t="t" r="r" b="b"/>
            <a:pathLst>
              <a:path w="3263010" h="3086100">
                <a:moveTo>
                  <a:pt x="0" y="0"/>
                </a:moveTo>
                <a:lnTo>
                  <a:pt x="3263010" y="0"/>
                </a:lnTo>
                <a:lnTo>
                  <a:pt x="326301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306" t="-251227" r="-18061" b="-6536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807</Words>
  <Application>Microsoft Office PowerPoint</Application>
  <PresentationFormat>Personalizar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7" baseType="lpstr">
      <vt:lpstr>Montserrat Semi-Bold Italics</vt:lpstr>
      <vt:lpstr>Calibri</vt:lpstr>
      <vt:lpstr>Montserrat Italics</vt:lpstr>
      <vt:lpstr>Playfair Display</vt:lpstr>
      <vt:lpstr>Montserrat Ultra-Bold</vt:lpstr>
      <vt:lpstr>Montserrat Medium</vt:lpstr>
      <vt:lpstr>Montserrat</vt:lpstr>
      <vt:lpstr>Playfair Display Bold</vt:lpstr>
      <vt:lpstr>Montserrat Bold</vt:lpstr>
      <vt:lpstr>Arial</vt:lpstr>
      <vt:lpstr>Playfair Display Medium</vt:lpstr>
      <vt:lpstr>Montserrat Semi-Bold</vt:lpstr>
      <vt:lpstr>Playfair Display Italics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Manual da Marca - Operatta</dc:title>
  <cp:lastModifiedBy>Rodolpho Rapôso</cp:lastModifiedBy>
  <cp:revision>2</cp:revision>
  <dcterms:created xsi:type="dcterms:W3CDTF">2006-08-16T00:00:00Z</dcterms:created>
  <dcterms:modified xsi:type="dcterms:W3CDTF">2025-05-25T02:00:02Z</dcterms:modified>
  <dc:identifier>DAGoJQIUjBQ</dc:identifier>
</cp:coreProperties>
</file>